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18" r:id="rId2"/>
    <p:sldId id="329" r:id="rId3"/>
    <p:sldId id="339" r:id="rId4"/>
    <p:sldId id="340" r:id="rId5"/>
    <p:sldId id="341" r:id="rId6"/>
    <p:sldId id="334" r:id="rId7"/>
    <p:sldId id="353" r:id="rId8"/>
    <p:sldId id="337" r:id="rId9"/>
    <p:sldId id="348" r:id="rId10"/>
    <p:sldId id="349" r:id="rId11"/>
    <p:sldId id="350" r:id="rId12"/>
    <p:sldId id="347" r:id="rId13"/>
    <p:sldId id="355" r:id="rId14"/>
    <p:sldId id="354" r:id="rId15"/>
    <p:sldId id="346" r:id="rId16"/>
    <p:sldId id="338" r:id="rId17"/>
  </p:sldIdLst>
  <p:sldSz cx="12188825" cy="6858000"/>
  <p:notesSz cx="6858000" cy="9144000"/>
  <p:custDataLst>
    <p:tags r:id="rId20"/>
  </p:custDataLst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78" d="100"/>
          <a:sy n="78" d="100"/>
        </p:scale>
        <p:origin x="180" y="64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A93956-1D04-445D-9901-E7A40675B5DD}" type="datetime2">
              <a:rPr lang="zh-TW" altLang="en-US" smtClean="0">
                <a:latin typeface="細明體" panose="02020509000000000000" pitchFamily="49" charset="-120"/>
                <a:ea typeface="細明體" panose="02020509000000000000" pitchFamily="49" charset="-120"/>
              </a:rPr>
              <a:t>2021年1月11日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F8ED99B-9732-49FC-9C16-B56FEB1B1092}" type="slidenum">
              <a:rPr lang="en-US" altLang="zh-TW" smtClean="0">
                <a:latin typeface="細明體" panose="02020509000000000000" pitchFamily="49" charset="-120"/>
                <a:ea typeface="細明體" panose="02020509000000000000" pitchFamily="49" charset="-120"/>
              </a:rPr>
              <a:t>‹#›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9F2F9F3D-E91E-42BF-BABD-4236380FE7CF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F93199CD-3E1B-4AE6-990F-76F925F5EA9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66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 rtlCol="0"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dirty="0"/>
              <a:t>編輯母片副標題樣式</a:t>
            </a:r>
          </a:p>
        </p:txBody>
      </p:sp>
      <p:cxnSp>
        <p:nvCxnSpPr>
          <p:cNvPr id="6" name="直線接點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92F28AD4-2115-4C9F-B52B-E99A9AEEA133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523412" y="646112"/>
            <a:ext cx="1828801" cy="5522913"/>
          </a:xfrm>
        </p:spPr>
        <p:txBody>
          <a:bodyPr vert="eaVert"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dirty="0"/>
              <a:t>按一下以編輯母片標題</a:t>
            </a:r>
            <a:br>
              <a:rPr lang="en-US" altLang="zh-TW" dirty="0"/>
            </a:br>
            <a:r>
              <a:rPr lang="zh-TW" altLang="en-US" dirty="0"/>
              <a:t>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D8AE890-1712-49FA-AD40-39AAC7D9F039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7" name="直線接點​​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8676CEB6-13E2-451A-8B4E-C1E606A9A7D4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7" name="直線接點​​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grpSp>
        <p:nvGrpSpPr>
          <p:cNvPr id="7" name="群組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30D2E204-A293-4848-B81D-D34B73B6398E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直線接點​​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 rtlCol="0">
            <a:normAutofit/>
          </a:bodyPr>
          <a:lstStyle>
            <a:lvl1pPr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 rtlCol="0">
            <a:normAutofit/>
          </a:bodyPr>
          <a:lstStyle>
            <a:lvl1pPr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D91F5F6-3401-4910-A513-DDD03BC86E7C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 rtlCol="0">
            <a:normAutofit/>
          </a:bodyPr>
          <a:lstStyle>
            <a:lvl1pPr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 rtlCol="0">
            <a:normAutofit/>
          </a:bodyPr>
          <a:lstStyle>
            <a:lvl1pPr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B444DC7-ADB0-4978-BF0F-B39FD20752F5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A1BF26-B929-4E79-9900-33DCD1376B14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TW" smtClean="0"/>
              <a:t>‹#›</a:t>
            </a:fld>
            <a:endParaRPr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E4DD751-DAC6-45E4-A2A4-67A4BEEF3EFB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accent1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 rtlCol="0">
            <a:normAutofit/>
          </a:bodyPr>
          <a:lstStyle>
            <a:lvl1pPr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92B948B6-691C-4FA9-933A-615911B8448D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cxnSp>
        <p:nvCxnSpPr>
          <p:cNvPr id="10" name="直線接點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707B1B1-639C-4919-8F92-DF5E80F57C52}" type="datetime2">
              <a:rPr lang="zh-TW" altLang="en-US" smtClean="0"/>
              <a:pPr/>
              <a:t>2021年1月11日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細明體" panose="02020509000000000000" pitchFamily="49" charset="-120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細明體" panose="02020509000000000000" pitchFamily="49" charset="-120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rtlCol="0">
            <a:normAutofit/>
          </a:bodyPr>
          <a:lstStyle/>
          <a:p>
            <a:r>
              <a:rPr lang="en-US" altLang="zh-TW" sz="4400" dirty="0">
                <a:latin typeface="+mj-lt"/>
              </a:rPr>
              <a:t>Final Project- S &amp;P 500 Prediction-Group1</a:t>
            </a:r>
            <a:endParaRPr lang="zh-TW" altLang="en-US" sz="4400" dirty="0">
              <a:latin typeface="+mj-lt"/>
              <a:ea typeface="細明體" panose="02020509000000000000" pitchFamily="49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63372F-8C35-4E86-B782-5D4FF2EF16CC}"/>
              </a:ext>
            </a:extLst>
          </p:cNvPr>
          <p:cNvSpPr/>
          <p:nvPr/>
        </p:nvSpPr>
        <p:spPr>
          <a:xfrm>
            <a:off x="1549831" y="5013176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袁嵩皓</a:t>
            </a:r>
            <a:r>
              <a:rPr lang="en-US" altLang="zh-TW" dirty="0"/>
              <a:t> 107306085</a:t>
            </a:r>
          </a:p>
          <a:p>
            <a:r>
              <a:rPr lang="zh-TW" altLang="en-US" dirty="0"/>
              <a:t>梁永強</a:t>
            </a:r>
            <a:r>
              <a:rPr lang="en-US" altLang="zh-TW" dirty="0"/>
              <a:t> 105701060</a:t>
            </a:r>
          </a:p>
          <a:p>
            <a:r>
              <a:rPr lang="zh-TW" altLang="en-US" dirty="0"/>
              <a:t>林羿名</a:t>
            </a:r>
            <a:r>
              <a:rPr lang="en-US" altLang="zh-TW" dirty="0"/>
              <a:t> 107703007</a:t>
            </a:r>
          </a:p>
          <a:p>
            <a:r>
              <a:rPr lang="zh-TW" altLang="en-US" dirty="0"/>
              <a:t>翁義甫 </a:t>
            </a:r>
            <a:r>
              <a:rPr lang="en-US" altLang="zh-TW" dirty="0"/>
              <a:t>107703041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預留位置 6"/>
          <p:cNvSpPr>
            <a:spLocks noGrp="1"/>
          </p:cNvSpPr>
          <p:nvPr>
            <p:ph type="body" idx="1"/>
          </p:nvPr>
        </p:nvSpPr>
        <p:spPr>
          <a:xfrm>
            <a:off x="1629916" y="980728"/>
            <a:ext cx="4800600" cy="838200"/>
          </a:xfrm>
        </p:spPr>
        <p:txBody>
          <a:bodyPr rtlCol="0"/>
          <a:lstStyle/>
          <a:p>
            <a:pPr rtl="0"/>
            <a:r>
              <a:rPr lang="en-US" altLang="zh-TW" sz="3200" dirty="0">
                <a:latin typeface="+mj-lt"/>
              </a:rPr>
              <a:t>LSTM</a:t>
            </a:r>
            <a:endParaRPr lang="zh-TW" altLang="en-US" sz="3200" dirty="0">
              <a:latin typeface="+mj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243473C-C813-491D-B723-B9CC39B84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5" y="2063635"/>
            <a:ext cx="4680000" cy="4680000"/>
          </a:xfrm>
        </p:spPr>
      </p:pic>
      <p:sp>
        <p:nvSpPr>
          <p:cNvPr id="9" name="文字預留位置 8"/>
          <p:cNvSpPr>
            <a:spLocks noGrp="1"/>
          </p:cNvSpPr>
          <p:nvPr>
            <p:ph type="body" sz="quarter" idx="3"/>
          </p:nvPr>
        </p:nvSpPr>
        <p:spPr>
          <a:xfrm>
            <a:off x="6555113" y="836712"/>
            <a:ext cx="4800600" cy="838200"/>
          </a:xfrm>
        </p:spPr>
        <p:txBody>
          <a:bodyPr rtlCol="0"/>
          <a:lstStyle/>
          <a:p>
            <a:pPr lvl="0">
              <a:buClr>
                <a:srgbClr val="303030">
                  <a:lumMod val="90000"/>
                  <a:lumOff val="10000"/>
                </a:srgbClr>
              </a:buClr>
            </a:pPr>
            <a:r>
              <a:rPr lang="en-US" altLang="zh-TW" sz="3200" dirty="0" err="1">
                <a:solidFill>
                  <a:srgbClr val="000000"/>
                </a:solidFill>
                <a:latin typeface="Cambria"/>
              </a:rPr>
              <a:t>RamdomForest</a:t>
            </a:r>
            <a:endParaRPr lang="zh-TW" altLang="en-US" sz="3200" dirty="0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13" name="內容版面配置區 3">
            <a:extLst>
              <a:ext uri="{FF2B5EF4-FFF2-40B4-BE49-F238E27FC236}">
                <a16:creationId xmlns:a16="http://schemas.microsoft.com/office/drawing/2014/main" id="{CFE1C695-E258-443C-84D6-2983123C1A6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7" y="2063636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6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預留位置 6"/>
          <p:cNvSpPr>
            <a:spLocks noGrp="1"/>
          </p:cNvSpPr>
          <p:nvPr>
            <p:ph type="body" idx="1"/>
          </p:nvPr>
        </p:nvSpPr>
        <p:spPr>
          <a:xfrm>
            <a:off x="1629916" y="980728"/>
            <a:ext cx="4800600" cy="838200"/>
          </a:xfrm>
        </p:spPr>
        <p:txBody>
          <a:bodyPr rtlCol="0"/>
          <a:lstStyle/>
          <a:p>
            <a:pPr rtl="0"/>
            <a:r>
              <a:rPr lang="en-US" altLang="zh-TW" sz="3200" dirty="0">
                <a:latin typeface="+mj-lt"/>
              </a:rPr>
              <a:t>LSTM</a:t>
            </a:r>
            <a:endParaRPr lang="zh-TW" altLang="en-US" sz="3200" dirty="0">
              <a:latin typeface="+mj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243473C-C813-491D-B723-B9CC39B84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5" y="2063635"/>
            <a:ext cx="4680000" cy="4680000"/>
          </a:xfrm>
        </p:spPr>
      </p:pic>
      <p:sp>
        <p:nvSpPr>
          <p:cNvPr id="9" name="文字預留位置 8"/>
          <p:cNvSpPr>
            <a:spLocks noGrp="1"/>
          </p:cNvSpPr>
          <p:nvPr>
            <p:ph type="body" sz="quarter" idx="3"/>
          </p:nvPr>
        </p:nvSpPr>
        <p:spPr>
          <a:xfrm>
            <a:off x="6555113" y="836712"/>
            <a:ext cx="4800600" cy="838200"/>
          </a:xfrm>
        </p:spPr>
        <p:txBody>
          <a:bodyPr rtlCol="0"/>
          <a:lstStyle/>
          <a:p>
            <a:pPr lvl="0">
              <a:buClr>
                <a:srgbClr val="303030">
                  <a:lumMod val="90000"/>
                  <a:lumOff val="10000"/>
                </a:srgbClr>
              </a:buClr>
            </a:pPr>
            <a:r>
              <a:rPr lang="en-US" altLang="zh-TW" sz="3200" dirty="0" err="1">
                <a:solidFill>
                  <a:srgbClr val="000000"/>
                </a:solidFill>
                <a:latin typeface="Cambria"/>
              </a:rPr>
              <a:t>RamdomForest</a:t>
            </a:r>
            <a:endParaRPr lang="zh-TW" altLang="en-US" sz="3200" dirty="0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13" name="內容版面配置區 3">
            <a:extLst>
              <a:ext uri="{FF2B5EF4-FFF2-40B4-BE49-F238E27FC236}">
                <a16:creationId xmlns:a16="http://schemas.microsoft.com/office/drawing/2014/main" id="{CFE1C695-E258-443C-84D6-2983123C1A6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7" y="2063636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0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zh-TW" sz="3200" dirty="0">
                <a:latin typeface="+mj-lt"/>
              </a:rPr>
              <a:t>RMSE/RSE/</a:t>
            </a:r>
            <a:r>
              <a:rPr lang="en-US" altLang="zh-TW" sz="3200" dirty="0" err="1">
                <a:latin typeface="+mj-lt"/>
              </a:rPr>
              <a:t>Rsquare</a:t>
            </a:r>
            <a:endParaRPr lang="zh-TW" altLang="en-US" sz="3200" dirty="0">
              <a:latin typeface="+mj-lt"/>
              <a:ea typeface="細明體" panose="02020509000000000000" pitchFamily="49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8A7F4D62-4DC0-4FFE-81A0-9BB33D68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567" y="645428"/>
            <a:ext cx="4584589" cy="2755631"/>
          </a:xfrm>
          <a:prstGeom prst="rect">
            <a:avLst/>
          </a:prstGeom>
        </p:spPr>
      </p:pic>
      <p:pic>
        <p:nvPicPr>
          <p:cNvPr id="24" name="內容版面配置區 23">
            <a:extLst>
              <a:ext uri="{FF2B5EF4-FFF2-40B4-BE49-F238E27FC236}">
                <a16:creationId xmlns:a16="http://schemas.microsoft.com/office/drawing/2014/main" id="{2A8F7974-BB17-4973-831D-B856494D1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7567" y="3573016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4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9471DD-6BAD-4A13-B6CB-C0A445E4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Validation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643C1F-9B7D-466C-90F7-0EE0D7B6A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>
                <a:latin typeface="+mn-lt"/>
              </a:rPr>
              <a:t>將訓練資料裡面切出</a:t>
            </a:r>
            <a:r>
              <a:rPr lang="en-US" altLang="zh-TW" dirty="0">
                <a:latin typeface="+mn-lt"/>
              </a:rPr>
              <a:t>validation</a:t>
            </a:r>
            <a:r>
              <a:rPr lang="zh-TW" altLang="en-US" dirty="0">
                <a:latin typeface="+mn-lt"/>
              </a:rPr>
              <a:t>的資料出來，讓模型做</a:t>
            </a:r>
            <a:r>
              <a:rPr lang="en-US" altLang="zh-TW" dirty="0">
                <a:latin typeface="+mn-lt"/>
              </a:rPr>
              <a:t>validation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06B376-9627-4D7E-B3EE-754CAEBD0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81" y="2492896"/>
            <a:ext cx="4956862" cy="418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5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9471DD-6BAD-4A13-B6CB-C0A445E4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Challenge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643C1F-9B7D-466C-90F7-0EE0D7B6A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+mn-lt"/>
              </a:rPr>
              <a:t>選擇預測模型 </a:t>
            </a:r>
            <a:endParaRPr lang="en-US" altLang="zh-TW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+mn-lt"/>
              </a:rPr>
              <a:t>找出有效的特徵值</a:t>
            </a:r>
            <a:endParaRPr lang="en-US" altLang="zh-TW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+mn-lt"/>
              </a:rPr>
              <a:t>讓模型跑得更準</a:t>
            </a:r>
            <a:endParaRPr lang="en-US" altLang="zh-TW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261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4CD07-7715-4AD8-94A4-1D6A60D4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Demo</a:t>
            </a:r>
            <a:endParaRPr lang="zh-TW" altLang="en-US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DDE812-1DFD-45C4-B073-BA055A75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479" y="3212976"/>
            <a:ext cx="7779150" cy="53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8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zh-TW" dirty="0">
                <a:latin typeface="+mj-lt"/>
              </a:rPr>
              <a:t>The end</a:t>
            </a:r>
            <a:endParaRPr lang="zh-TW" altLang="en-US" dirty="0">
              <a:latin typeface="+mj-lt"/>
              <a:ea typeface="細明體" panose="02020509000000000000" pitchFamily="49" charset="-120"/>
            </a:endParaRPr>
          </a:p>
        </p:txBody>
      </p:sp>
      <p:pic>
        <p:nvPicPr>
          <p:cNvPr id="4" name="圖片版面配置區 3">
            <a:extLst>
              <a:ext uri="{FF2B5EF4-FFF2-40B4-BE49-F238E27FC236}">
                <a16:creationId xmlns:a16="http://schemas.microsoft.com/office/drawing/2014/main" id="{6ECA432E-4ED6-4BDF-8CE8-430015690E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0000" r="20000"/>
          <a:stretch>
            <a:fillRect/>
          </a:stretch>
        </p:blipFill>
        <p:spPr>
          <a:xfrm>
            <a:off x="6025925" y="-50118"/>
            <a:ext cx="6172198" cy="6857999"/>
          </a:xfrm>
          <a:prstGeom prst="rect">
            <a:avLst/>
          </a:prstGeom>
        </p:spPr>
      </p:pic>
      <p:sp>
        <p:nvSpPr>
          <p:cNvPr id="6" name="文字預留位置 5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sz="2400" dirty="0">
                <a:latin typeface="+mn-lt"/>
              </a:rPr>
              <a:t>We are </a:t>
            </a:r>
            <a:r>
              <a:rPr lang="en-US" altLang="zh-TW" sz="2400" b="1" dirty="0">
                <a:latin typeface="+mn-lt"/>
              </a:rPr>
              <a:t>Group1</a:t>
            </a:r>
            <a:r>
              <a:rPr lang="en-US" altLang="zh-TW" sz="2400" dirty="0">
                <a:latin typeface="+mn-lt"/>
              </a:rPr>
              <a:t>. Thank you</a:t>
            </a:r>
            <a:endParaRPr lang="zh-TW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70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+mj-lt"/>
              </a:rPr>
              <a:t>Agenda</a:t>
            </a:r>
            <a:endParaRPr lang="zh-TW" altLang="en-US" dirty="0">
              <a:latin typeface="+mj-lt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+mn-lt"/>
              </a:rPr>
              <a:t>Goal</a:t>
            </a:r>
            <a:endParaRPr lang="zh-TW" altLang="en-US" dirty="0">
              <a:latin typeface="+mn-lt"/>
            </a:endParaRPr>
          </a:p>
          <a:p>
            <a:pPr rtl="0"/>
            <a:r>
              <a:rPr lang="en-US" altLang="zh-TW" dirty="0">
                <a:latin typeface="+mn-lt"/>
              </a:rPr>
              <a:t>Data</a:t>
            </a:r>
            <a:endParaRPr lang="zh-TW" altLang="en-US" dirty="0">
              <a:latin typeface="+mn-lt"/>
            </a:endParaRPr>
          </a:p>
          <a:p>
            <a:pPr rtl="0"/>
            <a:r>
              <a:rPr lang="en-US" altLang="zh-TW" dirty="0">
                <a:latin typeface="+mn-lt"/>
              </a:rPr>
              <a:t>Modeling</a:t>
            </a:r>
          </a:p>
          <a:p>
            <a:pPr rtl="0"/>
            <a:r>
              <a:rPr lang="en-US" altLang="zh-TW" dirty="0">
                <a:latin typeface="+mn-lt"/>
              </a:rPr>
              <a:t>Performance</a:t>
            </a:r>
          </a:p>
          <a:p>
            <a:pPr rtl="0"/>
            <a:r>
              <a:rPr lang="en-US" altLang="zh-TW" dirty="0">
                <a:latin typeface="+mn-lt"/>
              </a:rPr>
              <a:t>Demo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FEB5E-81EB-4EF7-8ABB-20842520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Goal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16C2C-2C50-43B4-B48E-C77F2DF6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n-lt"/>
              </a:rPr>
              <a:t>透過</a:t>
            </a:r>
            <a:r>
              <a:rPr lang="en-US" altLang="zh-TW" dirty="0">
                <a:latin typeface="+mn-lt"/>
              </a:rPr>
              <a:t>LSTM</a:t>
            </a:r>
            <a:r>
              <a:rPr lang="zh-TW" altLang="en-US" dirty="0">
                <a:latin typeface="+mn-lt"/>
              </a:rPr>
              <a:t>的</a:t>
            </a:r>
            <a:r>
              <a:rPr lang="en-US" altLang="zh-TW" dirty="0">
                <a:latin typeface="+mn-lt"/>
              </a:rPr>
              <a:t>model</a:t>
            </a:r>
            <a:r>
              <a:rPr lang="zh-TW" altLang="en-US" dirty="0">
                <a:latin typeface="+mn-lt"/>
              </a:rPr>
              <a:t>預測</a:t>
            </a:r>
            <a:r>
              <a:rPr lang="en-US" altLang="zh-TW" dirty="0">
                <a:latin typeface="+mn-lt"/>
              </a:rPr>
              <a:t>S&amp;P500</a:t>
            </a:r>
            <a:r>
              <a:rPr lang="zh-TW" altLang="en-US" dirty="0">
                <a:latin typeface="+mn-lt"/>
              </a:rPr>
              <a:t>的指數型基金</a:t>
            </a:r>
            <a:r>
              <a:rPr lang="en-US" altLang="zh-TW" dirty="0">
                <a:latin typeface="+mn-lt"/>
              </a:rPr>
              <a:t>VFINX</a:t>
            </a:r>
            <a:r>
              <a:rPr lang="zh-TW" altLang="en-US" dirty="0">
                <a:latin typeface="+mn-lt"/>
              </a:rPr>
              <a:t>的股價走勢，希望能藉此發展出能穩定獲利的交易策略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7A8061-D1D2-404E-A412-802D0DEB2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108" y="2780928"/>
            <a:ext cx="5244075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8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9471DD-6BAD-4A13-B6CB-C0A445E4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Data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643C1F-9B7D-466C-90F7-0EE0D7B6A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n-lt"/>
              </a:rPr>
              <a:t>運用爬蟲從</a:t>
            </a:r>
            <a:r>
              <a:rPr lang="en-US" altLang="zh-TW" dirty="0">
                <a:latin typeface="+mn-lt"/>
              </a:rPr>
              <a:t>yahoo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 err="1">
                <a:latin typeface="+mn-lt"/>
              </a:rPr>
              <a:t>finace</a:t>
            </a:r>
            <a:r>
              <a:rPr lang="zh-TW" altLang="en-US" dirty="0">
                <a:latin typeface="+mn-lt"/>
              </a:rPr>
              <a:t>將標普</a:t>
            </a:r>
            <a:r>
              <a:rPr lang="en-US" altLang="zh-TW" dirty="0">
                <a:latin typeface="+mn-lt"/>
              </a:rPr>
              <a:t>500</a:t>
            </a:r>
            <a:r>
              <a:rPr lang="zh-TW" altLang="en-US" dirty="0">
                <a:latin typeface="+mn-lt"/>
              </a:rPr>
              <a:t>指數與其他股價資訊</a:t>
            </a:r>
            <a:r>
              <a:rPr lang="en-US" altLang="zh-TW" b="1" dirty="0">
                <a:latin typeface="+mn-lt"/>
              </a:rPr>
              <a:t>2009-2021</a:t>
            </a:r>
            <a:r>
              <a:rPr lang="zh-TW" altLang="en-US" dirty="0">
                <a:latin typeface="+mn-lt"/>
              </a:rPr>
              <a:t>年資料抓下來</a:t>
            </a:r>
            <a:endParaRPr lang="en-US" altLang="zh-TW" dirty="0">
              <a:latin typeface="+mn-lt"/>
            </a:endParaRPr>
          </a:p>
          <a:p>
            <a:pPr marL="0" indent="0">
              <a:buNone/>
            </a:pPr>
            <a:endParaRPr lang="zh-TW" altLang="en-US" dirty="0">
              <a:latin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6A9C62-D082-4512-BF72-3BBBF7A8F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33" y="2996952"/>
            <a:ext cx="8958879" cy="23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9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1A09A-0080-4F8D-9828-ED065AC6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Data Features</a:t>
            </a:r>
            <a:endParaRPr lang="zh-TW" altLang="en-US" dirty="0">
              <a:latin typeface="+mj-lt"/>
            </a:endParaRPr>
          </a:p>
        </p:txBody>
      </p:sp>
      <p:graphicFrame>
        <p:nvGraphicFramePr>
          <p:cNvPr id="10" name="內容版面配置區 9">
            <a:extLst>
              <a:ext uri="{FF2B5EF4-FFF2-40B4-BE49-F238E27FC236}">
                <a16:creationId xmlns:a16="http://schemas.microsoft.com/office/drawing/2014/main" id="{25C5F11B-0C97-4AAA-BFF6-36EAC79FA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2636790"/>
              </p:ext>
            </p:extLst>
          </p:nvPr>
        </p:nvGraphicFramePr>
        <p:xfrm>
          <a:off x="1522413" y="1981200"/>
          <a:ext cx="9829800" cy="2595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914900">
                  <a:extLst>
                    <a:ext uri="{9D8B030D-6E8A-4147-A177-3AD203B41FA5}">
                      <a16:colId xmlns:a16="http://schemas.microsoft.com/office/drawing/2014/main" val="1648748878"/>
                    </a:ext>
                  </a:extLst>
                </a:gridCol>
                <a:gridCol w="4914900">
                  <a:extLst>
                    <a:ext uri="{9D8B030D-6E8A-4147-A177-3AD203B41FA5}">
                      <a16:colId xmlns:a16="http://schemas.microsoft.com/office/drawing/2014/main" val="41590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VFINX(</a:t>
                      </a:r>
                      <a:r>
                        <a:rPr lang="en-US" altLang="zh-TW" b="0" dirty="0" err="1"/>
                        <a:t>s&amp;p</a:t>
                      </a:r>
                      <a:r>
                        <a:rPr lang="en-US" altLang="zh-TW" b="0" dirty="0"/>
                        <a:t> 500 ETF)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err="1"/>
                        <a:t>nasdaq</a:t>
                      </a:r>
                      <a:r>
                        <a:rPr lang="en-US" altLang="zh-TW" b="0" dirty="0"/>
                        <a:t>(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那斯達克</a:t>
                      </a:r>
                      <a:r>
                        <a:rPr lang="zh-TW" altLang="en-US" b="0" dirty="0">
                          <a:latin typeface="+mn-lt"/>
                        </a:rPr>
                        <a:t>指數</a:t>
                      </a:r>
                      <a:r>
                        <a:rPr lang="en-US" altLang="zh-TW" b="0" dirty="0"/>
                        <a:t>)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528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Vix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波動率指數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dji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道瓊指數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24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spxVol</a:t>
                      </a:r>
                      <a:r>
                        <a:rPr lang="en-US" altLang="zh-TW" dirty="0"/>
                        <a:t>(SPDR S&amp;P 500 </a:t>
                      </a:r>
                      <a:r>
                        <a:rPr lang="en-US" altLang="zh-TW"/>
                        <a:t>ETF Trust)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oil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13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Vbmfx</a:t>
                      </a:r>
                      <a:r>
                        <a:rPr lang="en-US" altLang="zh-TW" dirty="0"/>
                        <a:t>(Vanguard Total Bond Market Index)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apple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947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Spx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s&amp;p</a:t>
                      </a:r>
                      <a:r>
                        <a:rPr lang="en-US" altLang="zh-TW" dirty="0"/>
                        <a:t> 500)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msft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0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Usdx</a:t>
                      </a:r>
                      <a:r>
                        <a:rPr lang="en-US" altLang="zh-TW" dirty="0"/>
                        <a:t>(US dollar)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google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04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Tnx</a:t>
                      </a:r>
                      <a:r>
                        <a:rPr lang="en-US" altLang="zh-TW" dirty="0"/>
                        <a:t>(Treasury Yield 10 Years)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amazon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362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02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+mj-lt"/>
              </a:rPr>
              <a:t>Methods</a:t>
            </a:r>
            <a:endParaRPr lang="zh-TW" altLang="en-US" dirty="0">
              <a:latin typeface="+mj-lt"/>
              <a:ea typeface="細明體" panose="02020509000000000000" pitchFamily="49" charset="-120"/>
            </a:endParaRPr>
          </a:p>
        </p:txBody>
      </p:sp>
      <p:sp>
        <p:nvSpPr>
          <p:cNvPr id="7" name="文字預留位置 6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 sz="3200" dirty="0">
                <a:latin typeface="+mj-lt"/>
              </a:rPr>
              <a:t>model</a:t>
            </a:r>
            <a:endParaRPr lang="zh-TW" altLang="en-US" sz="3200" dirty="0">
              <a:latin typeface="+mj-lt"/>
            </a:endParaRPr>
          </a:p>
        </p:txBody>
      </p:sp>
      <p:sp>
        <p:nvSpPr>
          <p:cNvPr id="8" name="內容預留位置 7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+mn-lt"/>
              </a:rPr>
              <a:t>LSTM</a:t>
            </a:r>
          </a:p>
          <a:p>
            <a:pPr rtl="0"/>
            <a:endParaRPr lang="zh-TW" altLang="en-US" dirty="0">
              <a:latin typeface="+mn-lt"/>
            </a:endParaRPr>
          </a:p>
        </p:txBody>
      </p:sp>
      <p:sp>
        <p:nvSpPr>
          <p:cNvPr id="9" name="文字預留位置 8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en-US" altLang="zh-TW" sz="3200" dirty="0">
                <a:latin typeface="+mj-lt"/>
              </a:rPr>
              <a:t>Null model</a:t>
            </a:r>
            <a:endParaRPr lang="zh-TW" altLang="en-US" sz="3200" dirty="0">
              <a:latin typeface="+mj-lt"/>
            </a:endParaRPr>
          </a:p>
        </p:txBody>
      </p:sp>
      <p:sp>
        <p:nvSpPr>
          <p:cNvPr id="10" name="內容預留位置 9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+mn-lt"/>
              </a:rPr>
              <a:t>Random Forest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71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9471DD-6BAD-4A13-B6CB-C0A445E4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Data preprocessing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643C1F-9B7D-466C-90F7-0EE0D7B6A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Handle missing data:</a:t>
            </a:r>
          </a:p>
          <a:p>
            <a:pPr marL="0" indent="0">
              <a:buNone/>
            </a:pPr>
            <a:r>
              <a:rPr lang="zh-TW" altLang="en-US" sz="2000" dirty="0">
                <a:latin typeface="+mn-lt"/>
              </a:rPr>
              <a:t>假如說股價有</a:t>
            </a:r>
            <a:r>
              <a:rPr lang="en-US" altLang="zh-TW" sz="2000" dirty="0">
                <a:latin typeface="+mn-lt"/>
              </a:rPr>
              <a:t>missing value</a:t>
            </a:r>
            <a:r>
              <a:rPr lang="zh-TW" altLang="en-US" sz="2000" dirty="0">
                <a:latin typeface="+mn-lt"/>
              </a:rPr>
              <a:t>就直接</a:t>
            </a:r>
            <a:r>
              <a:rPr lang="en-US" altLang="zh-TW" sz="2000" dirty="0">
                <a:latin typeface="+mn-lt"/>
              </a:rPr>
              <a:t>drop</a:t>
            </a:r>
            <a:r>
              <a:rPr lang="zh-TW" altLang="en-US" sz="2000" dirty="0">
                <a:latin typeface="+mn-lt"/>
              </a:rPr>
              <a:t>掉，然後用前一天的資料去補</a:t>
            </a:r>
            <a:endParaRPr lang="en-US" altLang="zh-TW" sz="2000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Scale value:</a:t>
            </a:r>
          </a:p>
          <a:p>
            <a:pPr marL="0" indent="0">
              <a:buNone/>
            </a:pPr>
            <a:r>
              <a:rPr lang="zh-TW" altLang="en-US" sz="2000" dirty="0">
                <a:latin typeface="+mj-lt"/>
              </a:rPr>
              <a:t>做標準化，把資料縮在</a:t>
            </a:r>
            <a:r>
              <a:rPr lang="en-US" altLang="zh-TW" sz="2000" dirty="0">
                <a:latin typeface="+mj-lt"/>
              </a:rPr>
              <a:t>0~1</a:t>
            </a:r>
            <a:r>
              <a:rPr lang="zh-TW" altLang="en-US" sz="2000" dirty="0">
                <a:latin typeface="+mj-lt"/>
              </a:rPr>
              <a:t>之間</a:t>
            </a:r>
            <a:endParaRPr lang="en-US" altLang="zh-TW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80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zh-TW" dirty="0">
                <a:latin typeface="+mj-lt"/>
                <a:ea typeface="細明體" panose="02020509000000000000" pitchFamily="49" charset="-120"/>
              </a:rPr>
              <a:t>Performance</a:t>
            </a:r>
            <a:endParaRPr lang="zh-TW" altLang="en-US" dirty="0">
              <a:latin typeface="+mj-lt"/>
              <a:ea typeface="細明體" panose="02020509000000000000" pitchFamily="49" charset="-120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5E39681-F959-456E-9151-14808875B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800100"/>
            <a:ext cx="5257800" cy="5257800"/>
          </a:xfrm>
        </p:spPr>
      </p:pic>
      <p:sp>
        <p:nvSpPr>
          <p:cNvPr id="6" name="文字預留位置 5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sz="2800" dirty="0">
                <a:latin typeface="+mj-lt"/>
              </a:rPr>
              <a:t>Null model</a:t>
            </a:r>
            <a:endParaRPr lang="zh-TW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154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預留位置 6"/>
          <p:cNvSpPr>
            <a:spLocks noGrp="1"/>
          </p:cNvSpPr>
          <p:nvPr>
            <p:ph type="body" idx="1"/>
          </p:nvPr>
        </p:nvSpPr>
        <p:spPr>
          <a:xfrm>
            <a:off x="1629916" y="980728"/>
            <a:ext cx="4800600" cy="838200"/>
          </a:xfrm>
        </p:spPr>
        <p:txBody>
          <a:bodyPr rtlCol="0"/>
          <a:lstStyle/>
          <a:p>
            <a:pPr rtl="0"/>
            <a:r>
              <a:rPr lang="en-US" altLang="zh-TW" sz="3200" dirty="0">
                <a:latin typeface="+mj-lt"/>
              </a:rPr>
              <a:t>LSTM</a:t>
            </a:r>
            <a:endParaRPr lang="zh-TW" altLang="en-US" sz="3200" dirty="0">
              <a:latin typeface="+mj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243473C-C813-491D-B723-B9CC39B84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5" y="2063635"/>
            <a:ext cx="4680000" cy="4680000"/>
          </a:xfrm>
        </p:spPr>
      </p:pic>
      <p:sp>
        <p:nvSpPr>
          <p:cNvPr id="9" name="文字預留位置 8"/>
          <p:cNvSpPr>
            <a:spLocks noGrp="1"/>
          </p:cNvSpPr>
          <p:nvPr>
            <p:ph type="body" sz="quarter" idx="3"/>
          </p:nvPr>
        </p:nvSpPr>
        <p:spPr>
          <a:xfrm>
            <a:off x="6555113" y="836712"/>
            <a:ext cx="4800600" cy="838200"/>
          </a:xfrm>
        </p:spPr>
        <p:txBody>
          <a:bodyPr rtlCol="0"/>
          <a:lstStyle/>
          <a:p>
            <a:pPr rtl="0"/>
            <a:r>
              <a:rPr lang="en-US" altLang="zh-TW" sz="3200" dirty="0" err="1">
                <a:latin typeface="+mj-lt"/>
              </a:rPr>
              <a:t>RamdomForest</a:t>
            </a:r>
            <a:endParaRPr lang="zh-TW" altLang="en-US" sz="3200" dirty="0">
              <a:latin typeface="+mj-lt"/>
            </a:endParaRPr>
          </a:p>
        </p:txBody>
      </p:sp>
      <p:pic>
        <p:nvPicPr>
          <p:cNvPr id="13" name="內容版面配置區 3">
            <a:extLst>
              <a:ext uri="{FF2B5EF4-FFF2-40B4-BE49-F238E27FC236}">
                <a16:creationId xmlns:a16="http://schemas.microsoft.com/office/drawing/2014/main" id="{CFE1C695-E258-443C-84D6-2983123C1A6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7" y="2063636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8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貨幣符號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312_TF02895262.potx" id="{8FEDAAF5-E246-4C0A-96A5-829CF5439FB9}" vid="{F1361A71-B2A2-4726-AF14-ADA2E0698933}"/>
    </a:ext>
  </a:extLst>
</a:theme>
</file>

<file path=ppt/theme/theme2.xml><?xml version="1.0" encoding="utf-8"?>
<a:theme xmlns:a="http://schemas.openxmlformats.org/drawingml/2006/main" name="Office 佈景主題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貨幣符號簡報 (寬螢幕)</Template>
  <TotalTime>1517</TotalTime>
  <Words>244</Words>
  <Application>Microsoft Office PowerPoint</Application>
  <PresentationFormat>自訂</PresentationFormat>
  <Paragraphs>59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MingLiU</vt:lpstr>
      <vt:lpstr>新細明體</vt:lpstr>
      <vt:lpstr>Arial</vt:lpstr>
      <vt:lpstr>Cambria</vt:lpstr>
      <vt:lpstr>Wingdings</vt:lpstr>
      <vt:lpstr>貨幣符號 16x9</vt:lpstr>
      <vt:lpstr>Final Project- S &amp;P 500 Prediction-Group1</vt:lpstr>
      <vt:lpstr>Agenda</vt:lpstr>
      <vt:lpstr>Goal</vt:lpstr>
      <vt:lpstr>Data</vt:lpstr>
      <vt:lpstr>Data Features</vt:lpstr>
      <vt:lpstr>Methods</vt:lpstr>
      <vt:lpstr>Data preprocessing</vt:lpstr>
      <vt:lpstr>Performance</vt:lpstr>
      <vt:lpstr>PowerPoint 簡報</vt:lpstr>
      <vt:lpstr>PowerPoint 簡報</vt:lpstr>
      <vt:lpstr>PowerPoint 簡報</vt:lpstr>
      <vt:lpstr>RMSE/RSE/Rsquare</vt:lpstr>
      <vt:lpstr>Validation</vt:lpstr>
      <vt:lpstr>Challenge</vt:lpstr>
      <vt:lpstr>Demo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Project-S &amp;P   500Group4</dc:title>
  <dc:creator>梁永強</dc:creator>
  <cp:lastModifiedBy>梁永強</cp:lastModifiedBy>
  <cp:revision>40</cp:revision>
  <dcterms:created xsi:type="dcterms:W3CDTF">2021-01-10T07:24:32Z</dcterms:created>
  <dcterms:modified xsi:type="dcterms:W3CDTF">2021-01-11T14:50:12Z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